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7" r:id="rId8"/>
    <p:sldId id="281" r:id="rId9"/>
    <p:sldId id="265" r:id="rId10"/>
    <p:sldId id="266" r:id="rId11"/>
    <p:sldId id="260" r:id="rId12"/>
    <p:sldId id="269" r:id="rId13"/>
    <p:sldId id="259" r:id="rId14"/>
    <p:sldId id="261" r:id="rId15"/>
    <p:sldId id="268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2" r:id="rId26"/>
    <p:sldId id="279" r:id="rId27"/>
    <p:sldId id="280" r:id="rId28"/>
    <p:sldId id="283" r:id="rId29"/>
    <p:sldId id="284" r:id="rId3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0D4D6-2C7C-436C-870F-B5E601EB3C75}" type="datetimeFigureOut">
              <a:rPr lang="pl-PL" smtClean="0"/>
              <a:pPr/>
              <a:t>2017-03-31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3A43-3B69-4C1E-B320-92045D657E2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0D4D6-2C7C-436C-870F-B5E601EB3C75}" type="datetimeFigureOut">
              <a:rPr lang="pl-PL" smtClean="0"/>
              <a:pPr/>
              <a:t>2017-03-31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3A43-3B69-4C1E-B320-92045D657E2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0D4D6-2C7C-436C-870F-B5E601EB3C75}" type="datetimeFigureOut">
              <a:rPr lang="pl-PL" smtClean="0"/>
              <a:pPr/>
              <a:t>2017-03-31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3A43-3B69-4C1E-B320-92045D657E2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0D4D6-2C7C-436C-870F-B5E601EB3C75}" type="datetimeFigureOut">
              <a:rPr lang="pl-PL" smtClean="0"/>
              <a:pPr/>
              <a:t>2017-03-31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3A43-3B69-4C1E-B320-92045D657E2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0D4D6-2C7C-436C-870F-B5E601EB3C75}" type="datetimeFigureOut">
              <a:rPr lang="pl-PL" smtClean="0"/>
              <a:pPr/>
              <a:t>2017-03-31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3A43-3B69-4C1E-B320-92045D657E2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0D4D6-2C7C-436C-870F-B5E601EB3C75}" type="datetimeFigureOut">
              <a:rPr lang="pl-PL" smtClean="0"/>
              <a:pPr/>
              <a:t>2017-03-31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3A43-3B69-4C1E-B320-92045D657E2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0D4D6-2C7C-436C-870F-B5E601EB3C75}" type="datetimeFigureOut">
              <a:rPr lang="pl-PL" smtClean="0"/>
              <a:pPr/>
              <a:t>2017-03-31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3A43-3B69-4C1E-B320-92045D657E2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0D4D6-2C7C-436C-870F-B5E601EB3C75}" type="datetimeFigureOut">
              <a:rPr lang="pl-PL" smtClean="0"/>
              <a:pPr/>
              <a:t>2017-03-31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3A43-3B69-4C1E-B320-92045D657E2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0D4D6-2C7C-436C-870F-B5E601EB3C75}" type="datetimeFigureOut">
              <a:rPr lang="pl-PL" smtClean="0"/>
              <a:pPr/>
              <a:t>2017-03-31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3A43-3B69-4C1E-B320-92045D657E2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0D4D6-2C7C-436C-870F-B5E601EB3C75}" type="datetimeFigureOut">
              <a:rPr lang="pl-PL" smtClean="0"/>
              <a:pPr/>
              <a:t>2017-03-31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3A43-3B69-4C1E-B320-92045D657E2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0D4D6-2C7C-436C-870F-B5E601EB3C75}" type="datetimeFigureOut">
              <a:rPr lang="pl-PL" smtClean="0"/>
              <a:pPr/>
              <a:t>2017-03-31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05E3A43-3B69-4C1E-B320-92045D657E2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AB0D4D6-2C7C-436C-870F-B5E601EB3C75}" type="datetimeFigureOut">
              <a:rPr lang="pl-PL" smtClean="0"/>
              <a:pPr/>
              <a:t>2017-03-31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05E3A43-3B69-4C1E-B320-92045D657E22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edukacja.warszawa.pl/" TargetMode="External"/><Relationship Id="rId2" Type="http://schemas.openxmlformats.org/officeDocument/2006/relationships/hyperlink" Target="http://www.perspektywy.pl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440159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Egzamin gimnazjalny 2017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33400" y="1772816"/>
            <a:ext cx="7854696" cy="4536504"/>
          </a:xfrm>
        </p:spPr>
        <p:txBody>
          <a:bodyPr>
            <a:normAutofit/>
          </a:bodyPr>
          <a:lstStyle/>
          <a:p>
            <a:pPr algn="l"/>
            <a:endParaRPr lang="pl-PL" dirty="0" smtClean="0">
              <a:latin typeface="+mj-lt"/>
            </a:endParaRPr>
          </a:p>
          <a:p>
            <a:pPr algn="l"/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19 kwietnia 2017 (środa)</a:t>
            </a:r>
          </a:p>
          <a:p>
            <a:pPr algn="l"/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Część humanistyczna </a:t>
            </a:r>
          </a:p>
          <a:p>
            <a:pPr algn="l"/>
            <a:endParaRPr lang="pl-PL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20 kwietnia 2017 (czwartek)  </a:t>
            </a:r>
          </a:p>
          <a:p>
            <a:pPr algn="l"/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Część matematyczno – przyrodnicza </a:t>
            </a:r>
          </a:p>
          <a:p>
            <a:pPr algn="l"/>
            <a:endParaRPr lang="pl-PL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21 kwietnia 2017 (piątek)</a:t>
            </a:r>
          </a:p>
          <a:p>
            <a:pPr algn="l"/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Język obcy nowożytny 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3600" b="1" dirty="0" smtClean="0">
                <a:latin typeface="Times New Roman" pitchFamily="18" charset="0"/>
                <a:cs typeface="Times New Roman" pitchFamily="18" charset="0"/>
              </a:rPr>
              <a:t>Obowiązki ucznia po otrzymaniu arkusza</a:t>
            </a:r>
            <a:endParaRPr lang="pl-PL" sz="36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Zapoznanie się z instrukcją na pierwszej stronie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Sprawdzenie, czy arkusz jest kompletny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Sprawdzenie poprawności numeru PESEL na naklejkach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Zapisanie trzyznakowego kodu i numeru PESEL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Umieszczenie naklejki we właściwym miejscu 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>
                <a:latin typeface="Times New Roman" pitchFamily="18" charset="0"/>
                <a:cs typeface="Times New Roman" pitchFamily="18" charset="0"/>
              </a:rPr>
              <a:t>Schemat arkusza egzaminacyjnego </a:t>
            </a:r>
            <a:endParaRPr lang="pl-PL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338768"/>
            <a:ext cx="6778849" cy="451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473" y="404664"/>
            <a:ext cx="8796818" cy="591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>
                <a:latin typeface="Times New Roman" pitchFamily="18" charset="0"/>
                <a:cs typeface="Times New Roman" pitchFamily="18" charset="0"/>
              </a:rPr>
              <a:t>Schemat arkusza egzaminacyjnego </a:t>
            </a:r>
            <a:endParaRPr lang="pl-PL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12273" y="1935163"/>
            <a:ext cx="711945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622" y="692697"/>
            <a:ext cx="8602321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254" y="372486"/>
            <a:ext cx="8726226" cy="5952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8427423" cy="6029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Czas pracy z arkuszem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Czas pracy liczy się od momentu zapisania na tablicy godziny rozpoczęcia pracy</a:t>
            </a:r>
          </a:p>
          <a:p>
            <a:pPr algn="just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 przypadku egzaminu z języka obcego, po zapisaniu czasu rozpoczęcia, uczeń wysłuchuje nagrania z płyty CD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Uczeń nie opuszcza swojego miejsca w czasie pracy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Uczeń nie porozumiewa się z innymi zdającymi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Uczeń nie wypowiada uwag i komentarzy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Uczeń nie zadaje żadnych pytań dotyczących zadań egzaminacyjnych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Przerwanie pracy z arkuszem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Stwierdzenie niesamodzielnego rozwiązywania zadań </a:t>
            </a:r>
          </a:p>
          <a:p>
            <a:pPr algn="just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Wniesienie do sali urządzenia telekomunikacyjnego albo korzystanie z niego w sali egzaminacyjnej</a:t>
            </a:r>
          </a:p>
          <a:p>
            <a:pPr algn="just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Zakłócenie prawidłowego przebiegu sprawdzianu 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 sposób utrudniający pracę pozostałym uczniom</a:t>
            </a:r>
          </a:p>
          <a:p>
            <a:pPr>
              <a:buNone/>
            </a:pP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 tych sytuacjach uczniowi zostaje przerwana praca</a:t>
            </a:r>
          </a:p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i  unieważniona. Uczeń opuszcza salę.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Koniec pracy z arkuszem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Zdający, który skończył pracę przed wyznaczonym czasem, zgłasza to przez podniesienie ręki i czeka na podejście nauczyciela.</a:t>
            </a:r>
          </a:p>
          <a:p>
            <a:pPr algn="just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Nauczyciel sprawdza, czy uczeń zaznaczył odpowiedzi na karcie odpowiedzi.</a:t>
            </a:r>
          </a:p>
          <a:p>
            <a:pPr algn="just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W przypadku braku zaznaczeń poleca uczniowi przeniesienie odpowiedzi na kartę odpowiedzi (nie dotyczy uczniów z dostosowaniem).</a:t>
            </a:r>
          </a:p>
          <a:p>
            <a:pPr algn="just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Po otrzymaniu pozwolenia uczeń opuszcza salę, nie zakłócając pracy pozostałym piszącym.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Prawa i obowiązki ucznia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Reguluje ustawa z dnia 20 lutego 2015 r. o zmianie ustawy o systemie oświaty (DzU z 2015 r., poz. 357)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Rozporządzenie MEN z dnia 25 czerwca 2015 r. w sprawie szczegółowych warunków i sposobu przeprowadzania sprawdzianu, egzaminu gimnazjalnego (DzU z 2015 r. poz. 959)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Rozporządzenie MEN z dnia 28 maja 2010 r. w sprawie świadectw, dyplomów i innych druków szkolnych (tekst jedn. DzU z 2014 r. poz. 893, ze zm.)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Komunikat dyrektora CKE z 9 września 2016 r. w sprawie materiałów  i przyborów pomocniczych, z których mogą korzystać zdający. 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Koniec pracy z arkuszem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Po upływie czasu przeznaczonego na rozwiązywanie zadań uczniowie, którzy przenoszą odpowiedzi na kartę, mają 5 dodatkowych minut, żeby sprawdzić poprawność wykonania tej czynności. Ten czas </a:t>
            </a:r>
            <a:r>
              <a:rPr lang="pl-PL" u="sng" dirty="0" smtClean="0">
                <a:latin typeface="Times New Roman" pitchFamily="18" charset="0"/>
                <a:cs typeface="Times New Roman" pitchFamily="18" charset="0"/>
              </a:rPr>
              <a:t>nie może być wykorzystany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na rozwiązywanie zadań.</a:t>
            </a:r>
          </a:p>
          <a:p>
            <a:pPr algn="just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Uczeń, który </a:t>
            </a:r>
            <a:r>
              <a:rPr lang="pl-PL" u="sng" dirty="0" smtClean="0">
                <a:latin typeface="Times New Roman" pitchFamily="18" charset="0"/>
                <a:cs typeface="Times New Roman" pitchFamily="18" charset="0"/>
              </a:rPr>
              <a:t>nie zdąży przenieść odpowiedzi na kartę odpowiedzi, zgłasza ten fakt nauczycielowi. 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Uczniowie opuszczają salę.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Druga część egzaminu rozpoczyna się po przerwie. </a:t>
            </a:r>
            <a:r>
              <a:rPr lang="pl-PL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Zgłoszenie zastrzeżeń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Jeśli uczeń uzna, że w trakcie egzaminu zostały naruszone przepisy dotyczące jego przeprowadzenia, on lub jego rodzice mogą w terminie 2 dni od daty egzaminu  zgłosić pisemne zastrzeżenie do dyrektora właściwej okręgowej komisji egzaminacyjnej. Zastrzeżenie musi zawierać dokładny opis zaistniałej sytuacji.  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Unieważnienie egzaminu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Stwierdzenie podczas sprawdzania prac niesamodzielnego rozwiązania zadań przez ucznia skutkuje unieważnieniem odpowiedniej części/zakresu egzaminu. Uczeń przystępuje ponownie do tej części/zakresu  egzaminu w terminie ustalonym przez dyrektora CKE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 przypadku stwierdzenia niesamodzielnego rozwiązywania zadań w terminie dodatkowym dyrektor CKE unieważnia egzamin  ucznia, a w miejscu wyników wpisuje się „0%”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Czas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Uczniowie w dniach egzaminu  powinni przyjść do szkoły nie później niż o godz. 8.30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Uczniowie wchodzą do wyznaczonych klas w kolejności zgodnej z  listą i losują miejsce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Po przerwie wracają do sal na wcześniej wylosowane miejsce, nie później niż o godz. 10.40 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Dodatkowy termin egzaminu 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1 czerwca 2017 (czwartek)</a:t>
            </a:r>
          </a:p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Część humanistyczna </a:t>
            </a:r>
          </a:p>
          <a:p>
            <a:endParaRPr lang="pl-PL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2 czerwca 2017 (piątek)  </a:t>
            </a:r>
          </a:p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Część matematyczno – przyrodnicza </a:t>
            </a:r>
          </a:p>
          <a:p>
            <a:endParaRPr lang="pl-PL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5 czerwca 2017 (poniedziałek)</a:t>
            </a:r>
          </a:p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Język obcy nowożytny 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Wyniki egzaminu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16 czerwca 2017 – termin ogłoszenia wyników egzaminu gimnazjalnego</a:t>
            </a:r>
          </a:p>
          <a:p>
            <a:endParaRPr lang="pl-PL" dirty="0" smtClean="0"/>
          </a:p>
          <a:p>
            <a:r>
              <a:rPr lang="pl-PL" dirty="0" smtClean="0"/>
              <a:t>23 czerwca 2017 – termin wydania zaświadczeń </a:t>
            </a:r>
            <a:endParaRPr lang="pl-PL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Rekrutacja do szkół ponadgimnazjalnych  2017 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 smtClean="0"/>
              <a:t>Zgodnie z art. 204 ust. 1 pkt 2  ustawy </a:t>
            </a:r>
            <a:r>
              <a:rPr lang="pl-PL" i="1" dirty="0" smtClean="0"/>
              <a:t>Przepisy wprowadzające ustawę – Prawo oświatowe </a:t>
            </a:r>
            <a:r>
              <a:rPr lang="pl-PL" dirty="0" smtClean="0"/>
              <a:t>(Dz.U. 2017 poz. 60) terminy przeprowadzania postępowania rekrutacyjnego i postępowania uzupełniającego, w tym terminy składania dokumentów na rok szkolny 2017/2018 do klas I publicznych szkół ponadgimnazjalnych i klas I branżowych szkół I stopnia</a:t>
            </a:r>
            <a:r>
              <a:rPr lang="pl-PL" b="1" dirty="0" smtClean="0"/>
              <a:t> określi Mazowiecki Kurator Oświaty do dnia 15 kwietnia 2017 r.</a:t>
            </a:r>
            <a:endParaRPr lang="pl-PL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Punkty w postępowaniu rekrutacyjnym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 smtClean="0"/>
              <a:t>Przeliczanie  na punkty ocen z zajęć  edukacyjnych:  język polski, matematyka oraz dwa wybrane przedmioty:</a:t>
            </a:r>
          </a:p>
          <a:p>
            <a:endParaRPr lang="pl-PL" dirty="0" smtClean="0"/>
          </a:p>
          <a:p>
            <a:r>
              <a:rPr lang="pl-PL" dirty="0" smtClean="0"/>
              <a:t>1. celujący – 18 pkt</a:t>
            </a:r>
          </a:p>
          <a:p>
            <a:r>
              <a:rPr lang="pl-PL" dirty="0" smtClean="0"/>
              <a:t>2.batdzo dobry -  17 pkt</a:t>
            </a:r>
          </a:p>
          <a:p>
            <a:r>
              <a:rPr lang="pl-PL" dirty="0" smtClean="0"/>
              <a:t>3.dobry – 14 pkt</a:t>
            </a:r>
          </a:p>
          <a:p>
            <a:r>
              <a:rPr lang="pl-PL" dirty="0" smtClean="0"/>
              <a:t>4. dostateczny – 8 pkt</a:t>
            </a:r>
          </a:p>
          <a:p>
            <a:r>
              <a:rPr lang="pl-PL" dirty="0" smtClean="0"/>
              <a:t>5. dopuszczający – 2 pkt</a:t>
            </a:r>
          </a:p>
          <a:p>
            <a:endParaRPr lang="pl-PL" dirty="0" smtClean="0"/>
          </a:p>
          <a:p>
            <a:r>
              <a:rPr lang="pl-PL" dirty="0" smtClean="0"/>
              <a:t>6. świadectwo ukończenia gimnazjum z wyróżnieniem – 7 pkt</a:t>
            </a:r>
          </a:p>
          <a:p>
            <a:endParaRPr lang="pl-PL" dirty="0" smtClean="0"/>
          </a:p>
          <a:p>
            <a:r>
              <a:rPr lang="pl-PL" dirty="0" smtClean="0"/>
              <a:t>7. konkursy – maksymalnie 18 pkt</a:t>
            </a:r>
          </a:p>
          <a:p>
            <a:endParaRPr lang="pl-PL" dirty="0" smtClean="0"/>
          </a:p>
          <a:p>
            <a:r>
              <a:rPr lang="pl-PL" dirty="0" smtClean="0"/>
              <a:t>8.  punkty za osiągnięcia w zakresie aktywności społecznej, w tym na rzecz środowiska szkolnego, w szczególności w formie wolontariatu – 3 pkt </a:t>
            </a:r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Przeliczanie punktów  z egzaminu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dirty="0" smtClean="0"/>
              <a:t>Wynik egzaminu wyrażony w procentach z:</a:t>
            </a:r>
          </a:p>
          <a:p>
            <a:pPr>
              <a:buNone/>
            </a:pPr>
            <a:r>
              <a:rPr lang="pl-PL" dirty="0" smtClean="0"/>
              <a:t>    1.  języka polskiego,</a:t>
            </a:r>
            <a:br>
              <a:rPr lang="pl-PL" dirty="0" smtClean="0"/>
            </a:br>
            <a:r>
              <a:rPr lang="pl-PL" dirty="0" smtClean="0"/>
              <a:t>2. historii i wiedzy o społeczeństwie,</a:t>
            </a:r>
            <a:br>
              <a:rPr lang="pl-PL" dirty="0" smtClean="0"/>
            </a:br>
            <a:r>
              <a:rPr lang="pl-PL" dirty="0" smtClean="0"/>
              <a:t>3. matematyki,</a:t>
            </a:r>
            <a:br>
              <a:rPr lang="pl-PL" dirty="0" smtClean="0"/>
            </a:br>
            <a:r>
              <a:rPr lang="pl-PL" dirty="0" smtClean="0"/>
              <a:t>4. przedmiotów przyrodniczych: geografii, biologii, chemii, fizyki, </a:t>
            </a:r>
          </a:p>
          <a:p>
            <a:pPr>
              <a:buNone/>
            </a:pPr>
            <a:r>
              <a:rPr lang="pl-PL" dirty="0" smtClean="0"/>
              <a:t>    5. języka obcego nowożytnego na poziomie podstawowym </a:t>
            </a:r>
          </a:p>
          <a:p>
            <a:endParaRPr lang="pl-PL" dirty="0" smtClean="0"/>
          </a:p>
          <a:p>
            <a:pPr>
              <a:buNone/>
            </a:pPr>
            <a:r>
              <a:rPr lang="pl-PL" dirty="0" smtClean="0"/>
              <a:t>    mnoży się przez 0,2(np. uczeń uzyskał z matematyki wynik - 70% co daje w rekrutacji 14 punktów, gdyż 70 x 0,2 = 14).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Ważne strony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>
              <a:hlinkClick r:id="rId2"/>
            </a:endParaRPr>
          </a:p>
          <a:p>
            <a:r>
              <a:rPr lang="pl-PL" dirty="0" smtClean="0">
                <a:hlinkClick r:id="rId2"/>
              </a:rPr>
              <a:t>https</a:t>
            </a:r>
            <a:r>
              <a:rPr lang="pl-PL" dirty="0" smtClean="0">
                <a:hlinkClick r:id="rId2"/>
              </a:rPr>
              <a:t>://www.cke.edu.pl/egzamin-gimnazjalny/komunikaty-i-informacje</a:t>
            </a:r>
            <a:r>
              <a:rPr lang="pl-PL" dirty="0" smtClean="0">
                <a:hlinkClick r:id="rId2"/>
              </a:rPr>
              <a:t>/</a:t>
            </a:r>
          </a:p>
          <a:p>
            <a:pPr>
              <a:buNone/>
            </a:pPr>
            <a:endParaRPr lang="pl-PL" dirty="0" smtClean="0">
              <a:hlinkClick r:id="rId2"/>
            </a:endParaRPr>
          </a:p>
          <a:p>
            <a:r>
              <a:rPr lang="pl-PL" dirty="0" smtClean="0">
                <a:hlinkClick r:id="rId2"/>
              </a:rPr>
              <a:t>http://www.perspektywy.pl/</a:t>
            </a:r>
            <a:endParaRPr lang="pl-PL" dirty="0" smtClean="0"/>
          </a:p>
          <a:p>
            <a:endParaRPr lang="pl-PL" dirty="0" smtClean="0"/>
          </a:p>
          <a:p>
            <a:r>
              <a:rPr lang="pl-PL" dirty="0" smtClean="0">
                <a:hlinkClick r:id="rId3"/>
              </a:rPr>
              <a:t>http://edukacja.warszawa.pl/</a:t>
            </a: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Część/zakres egzaminu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pl-PL" dirty="0" smtClean="0"/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Część humanistyczna </a:t>
            </a:r>
          </a:p>
          <a:p>
            <a:pPr>
              <a:buFontTx/>
              <a:buChar char="-"/>
            </a:pPr>
            <a:r>
              <a:rPr lang="pl-PL" sz="1900" dirty="0" smtClean="0">
                <a:latin typeface="Times New Roman" pitchFamily="18" charset="0"/>
                <a:cs typeface="Times New Roman" pitchFamily="18" charset="0"/>
              </a:rPr>
              <a:t>Historia i wiedza o społeczeństwie</a:t>
            </a:r>
          </a:p>
          <a:p>
            <a:pPr>
              <a:buFontTx/>
              <a:buChar char="-"/>
            </a:pPr>
            <a:r>
              <a:rPr lang="pl-PL" sz="1900" dirty="0" smtClean="0">
                <a:latin typeface="Times New Roman" pitchFamily="18" charset="0"/>
                <a:cs typeface="Times New Roman" pitchFamily="18" charset="0"/>
              </a:rPr>
              <a:t>Język polski</a:t>
            </a:r>
          </a:p>
          <a:p>
            <a:pPr>
              <a:buNone/>
            </a:pPr>
            <a:endParaRPr lang="pl-PL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Część matematyczno-przyrodnicza </a:t>
            </a:r>
          </a:p>
          <a:p>
            <a:pPr>
              <a:buFontTx/>
              <a:buChar char="-"/>
            </a:pPr>
            <a:r>
              <a:rPr lang="pl-PL" sz="1900" dirty="0" smtClean="0">
                <a:latin typeface="Times New Roman" pitchFamily="18" charset="0"/>
                <a:cs typeface="Times New Roman" pitchFamily="18" charset="0"/>
              </a:rPr>
              <a:t>Przedmioty przyrodnicze (biologia, chemia, geografia, fizyka)</a:t>
            </a:r>
          </a:p>
          <a:p>
            <a:pPr>
              <a:buFontTx/>
              <a:buChar char="-"/>
            </a:pPr>
            <a:r>
              <a:rPr lang="pl-PL" sz="1900" dirty="0" smtClean="0">
                <a:latin typeface="Times New Roman" pitchFamily="18" charset="0"/>
                <a:cs typeface="Times New Roman" pitchFamily="18" charset="0"/>
              </a:rPr>
              <a:t>Matematyka</a:t>
            </a:r>
          </a:p>
          <a:p>
            <a:pPr>
              <a:buFontTx/>
              <a:buChar char="-"/>
            </a:pPr>
            <a:endParaRPr lang="pl-PL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Język obcy nowożytny </a:t>
            </a:r>
          </a:p>
          <a:p>
            <a:pPr>
              <a:buFontTx/>
              <a:buChar char="-"/>
            </a:pPr>
            <a:r>
              <a:rPr lang="pl-PL" sz="1900" dirty="0" smtClean="0">
                <a:latin typeface="Times New Roman" pitchFamily="18" charset="0"/>
                <a:cs typeface="Times New Roman" pitchFamily="18" charset="0"/>
              </a:rPr>
              <a:t>Poziom podstawowy</a:t>
            </a:r>
          </a:p>
          <a:p>
            <a:pPr>
              <a:buFontTx/>
              <a:buChar char="-"/>
            </a:pPr>
            <a:r>
              <a:rPr lang="pl-PL" sz="1900" dirty="0" smtClean="0">
                <a:latin typeface="Times New Roman" pitchFamily="18" charset="0"/>
                <a:cs typeface="Times New Roman" pitchFamily="18" charset="0"/>
              </a:rPr>
              <a:t>Poziom rozszerzony </a:t>
            </a:r>
          </a:p>
          <a:p>
            <a:pPr>
              <a:buFontTx/>
              <a:buChar char="-"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Czas pracy z arkuszem 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19 kwietnia 2017 (środa)</a:t>
            </a:r>
          </a:p>
          <a:p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Historia i wiedza o społeczeństwie </a:t>
            </a: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- godz. 9.00 </a:t>
            </a: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(60 minut arkusz standardowy lub 80 minut – czas wydłużony)</a:t>
            </a: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</a:p>
          <a:p>
            <a:pPr algn="ctr">
              <a:buNone/>
            </a:pPr>
            <a:r>
              <a:rPr lang="pl-PL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Przerwa</a:t>
            </a:r>
          </a:p>
          <a:p>
            <a:pPr algn="ctr">
              <a:buNone/>
            </a:pPr>
            <a:endParaRPr lang="pl-PL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Język polski</a:t>
            </a: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- godz. 11.00 </a:t>
            </a: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(90 minut arkusz standardowy lub 135 minut – czas wydłużony) </a:t>
            </a:r>
          </a:p>
          <a:p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Czas pracy z arkuszem 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20 kwietnia 2017 (czwartek)</a:t>
            </a:r>
          </a:p>
          <a:p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Przedmioty przyrodnicze </a:t>
            </a: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- godz. 9.00 </a:t>
            </a: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(60 minut arkusz standardowy lub 80 minut – czas wydłużony)</a:t>
            </a: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</a:p>
          <a:p>
            <a:pPr algn="ctr">
              <a:buNone/>
            </a:pPr>
            <a:r>
              <a:rPr lang="pl-PL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Przerwa</a:t>
            </a:r>
          </a:p>
          <a:p>
            <a:pPr algn="ctr">
              <a:buNone/>
            </a:pPr>
            <a:endParaRPr lang="pl-PL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Matematyka </a:t>
            </a: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- godz. 11.00 </a:t>
            </a: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(90 minut arkusz standardowy lub 135 minut – czas wydłużony) </a:t>
            </a:r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Czas pracy z arkuszem 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21 kwietnia 2017 (piątek)</a:t>
            </a:r>
          </a:p>
          <a:p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Język obcy poziom podstawowy  </a:t>
            </a: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- godz. 9.00 </a:t>
            </a: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(60 minut arkusz standardowy lub 80 minut – czas wydłużony)</a:t>
            </a: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</a:p>
          <a:p>
            <a:pPr algn="ctr">
              <a:buNone/>
            </a:pPr>
            <a:r>
              <a:rPr lang="pl-PL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Przerwa</a:t>
            </a:r>
          </a:p>
          <a:p>
            <a:pPr algn="ctr">
              <a:buNone/>
            </a:pPr>
            <a:endParaRPr lang="pl-PL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Język obcy poziom rozszerzony </a:t>
            </a: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- godz. 11.00 </a:t>
            </a: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(60 minut arkusz standardowy lub 90 minut – czas wydłużony) </a:t>
            </a:r>
          </a:p>
          <a:p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Co należy przynieść na egzamin 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Na egzamin uczeń przynosi wyłącznie przybory do pisania, tj. pióro lub długopis z czarnym tuszem/atramentem. Dodatkowo na egzamin z matematyki każdy uczeń powinien mieć linijkę. Rysunki – jeżeli trzeba je wykonać – uczniowie wykonują długopisem/piórem. </a:t>
            </a:r>
          </a:p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pl-PL" u="sng" dirty="0" smtClean="0">
                <a:latin typeface="Times New Roman" pitchFamily="18" charset="0"/>
                <a:cs typeface="Times New Roman" pitchFamily="18" charset="0"/>
              </a:rPr>
              <a:t>Nie wykonuje się rysunków ołówkiem.</a:t>
            </a:r>
          </a:p>
          <a:p>
            <a:pPr algn="just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Na egzaminie  </a:t>
            </a:r>
            <a:r>
              <a:rPr lang="pl-PL" u="sng" dirty="0" smtClean="0">
                <a:latin typeface="Times New Roman" pitchFamily="18" charset="0"/>
                <a:cs typeface="Times New Roman" pitchFamily="18" charset="0"/>
              </a:rPr>
              <a:t>nie można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korzystać z kalkulatora oraz słowników (oprócz specjalnych dostosowań). </a:t>
            </a:r>
            <a:r>
              <a:rPr lang="pl-PL" u="sng" dirty="0" smtClean="0">
                <a:latin typeface="Times New Roman" pitchFamily="18" charset="0"/>
                <a:cs typeface="Times New Roman" pitchFamily="18" charset="0"/>
              </a:rPr>
              <a:t>Nie wolno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wnosić i używać żadnych urządzeń telekomunikacyjnych. </a:t>
            </a:r>
          </a:p>
          <a:p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Co można jeszcze wnieść do sali egzaminacyjnej 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Uczeń może wnieść do sali egzaminacyjnej małą butelkę wody.</a:t>
            </a:r>
          </a:p>
          <a:p>
            <a:pPr algn="just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Podczas pracy z arkuszem butelka powinna stać na podłodze przy nodze stolika, aby uczeń nie zalał materiałów egzaminacyjnych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smtClean="0">
                <a:latin typeface="Times New Roman" pitchFamily="18" charset="0"/>
                <a:cs typeface="Times New Roman" pitchFamily="18" charset="0"/>
              </a:rPr>
              <a:t>Przebieg egzaminu 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Uczeń zgłasza się na każdą część egzaminu w miejscu 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i czasie wyznaczonym przez dyrektora szkoły.</a:t>
            </a:r>
          </a:p>
          <a:p>
            <a:pPr algn="just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O ustalonej godzinie zdający wchodzą do sali pojedynczo, wg kolejności na liście i zajmują miejsca przy stolikach, których numery wylosowali.</a:t>
            </a:r>
          </a:p>
          <a:p>
            <a:pPr algn="just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Uczniowie wchodząc, otrzymują dwie lub trzy  naklejki 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z kodem kreskowym i PESELEM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Uczeń powinien mieć przy sobie legitymację szkolną.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980</TotalTime>
  <Words>1047</Words>
  <Application>Microsoft Office PowerPoint</Application>
  <PresentationFormat>Pokaz na ekranie (4:3)</PresentationFormat>
  <Paragraphs>163</Paragraphs>
  <Slides>29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0" baseType="lpstr">
      <vt:lpstr>Przepływ</vt:lpstr>
      <vt:lpstr>Egzamin gimnazjalny 2017</vt:lpstr>
      <vt:lpstr>Prawa i obowiązki ucznia</vt:lpstr>
      <vt:lpstr>Część/zakres egzaminu</vt:lpstr>
      <vt:lpstr>Czas pracy z arkuszem </vt:lpstr>
      <vt:lpstr>Czas pracy z arkuszem </vt:lpstr>
      <vt:lpstr>Czas pracy z arkuszem </vt:lpstr>
      <vt:lpstr>Co należy przynieść na egzamin </vt:lpstr>
      <vt:lpstr>Co można jeszcze wnieść do sali egzaminacyjnej ?</vt:lpstr>
      <vt:lpstr>Przebieg egzaminu </vt:lpstr>
      <vt:lpstr> Obowiązki ucznia po otrzymaniu arkusza</vt:lpstr>
      <vt:lpstr>Schemat arkusza egzaminacyjnego </vt:lpstr>
      <vt:lpstr>Slajd 12</vt:lpstr>
      <vt:lpstr>Schemat arkusza egzaminacyjnego </vt:lpstr>
      <vt:lpstr>Slajd 14</vt:lpstr>
      <vt:lpstr>Slajd 15</vt:lpstr>
      <vt:lpstr>Slajd 16</vt:lpstr>
      <vt:lpstr>Czas pracy z arkuszem</vt:lpstr>
      <vt:lpstr>Przerwanie pracy z arkuszem</vt:lpstr>
      <vt:lpstr>Koniec pracy z arkuszem </vt:lpstr>
      <vt:lpstr>Koniec pracy z arkuszem</vt:lpstr>
      <vt:lpstr>Zgłoszenie zastrzeżeń</vt:lpstr>
      <vt:lpstr>Unieważnienie egzaminu </vt:lpstr>
      <vt:lpstr>Czas </vt:lpstr>
      <vt:lpstr>Dodatkowy termin egzaminu </vt:lpstr>
      <vt:lpstr>Wyniki egzaminu</vt:lpstr>
      <vt:lpstr>Rekrutacja do szkół ponadgimnazjalnych  2017 </vt:lpstr>
      <vt:lpstr>Punkty w postępowaniu rekrutacyjnym</vt:lpstr>
      <vt:lpstr>Przeliczanie punktów  z egzaminu</vt:lpstr>
      <vt:lpstr>Ważne strony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NTT</dc:creator>
  <cp:lastModifiedBy>Dyrektor</cp:lastModifiedBy>
  <cp:revision>103</cp:revision>
  <dcterms:created xsi:type="dcterms:W3CDTF">2015-03-23T09:04:15Z</dcterms:created>
  <dcterms:modified xsi:type="dcterms:W3CDTF">2017-03-31T09:15:59Z</dcterms:modified>
</cp:coreProperties>
</file>